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30"/>
  </p:normalViewPr>
  <p:slideViewPr>
    <p:cSldViewPr snapToGrid="0" snapToObjects="1">
      <p:cViewPr varScale="1">
        <p:scale>
          <a:sx n="90" d="100"/>
          <a:sy n="90" d="100"/>
        </p:scale>
        <p:origin x="23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F4A32-9D9E-B84F-A8CD-6D0BA8CE4DDA}" type="datetimeFigureOut">
              <a:rPr lang="en-US" smtClean="0"/>
              <a:t>12/6/16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F7D2C-AB76-7043-A7FC-12F76BC6F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51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F7D2C-AB76-7043-A7FC-12F76BC6F1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36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tiff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microsoft.com/office/2011/relationships/webextension" Target="../webextensions/webextension1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ParkByDrone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Creators: Alex </a:t>
            </a:r>
            <a:r>
              <a:rPr lang="en-US" dirty="0" err="1" smtClean="0"/>
              <a:t>Beechman</a:t>
            </a:r>
            <a:r>
              <a:rPr lang="en-US" dirty="0" smtClean="0"/>
              <a:t>, Owen Phelan, Rob </a:t>
            </a:r>
            <a:r>
              <a:rPr lang="en-US" dirty="0" err="1" smtClean="0"/>
              <a:t>Simari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061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35124" y="1164928"/>
            <a:ext cx="9717084" cy="4351369"/>
          </a:xfrm>
          <a:prstGeom prst="roundRect">
            <a:avLst/>
          </a:prstGeom>
          <a:solidFill>
            <a:schemeClr val="accent1">
              <a:lumMod val="60000"/>
              <a:lumOff val="40000"/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5516297"/>
            <a:ext cx="10018711" cy="566738"/>
          </a:xfrm>
        </p:spPr>
        <p:txBody>
          <a:bodyPr/>
          <a:lstStyle/>
          <a:p>
            <a:r>
              <a:rPr lang="en-US" dirty="0" smtClean="0"/>
              <a:t>The Drone Flies to an Open Spot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43138" y="6081976"/>
            <a:ext cx="9259884" cy="493712"/>
          </a:xfrm>
        </p:spPr>
        <p:txBody>
          <a:bodyPr>
            <a:normAutofit/>
          </a:bodyPr>
          <a:lstStyle/>
          <a:p>
            <a:r>
              <a:rPr lang="en-US" dirty="0" smtClean="0"/>
              <a:t>The drone will remain above the spot until it is filled or a specified amount of time has passed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243138" y="492356"/>
            <a:ext cx="7391400" cy="67257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 smtClean="0">
                <a:solidFill>
                  <a:schemeClr val="tx2"/>
                </a:solidFill>
              </a:rPr>
              <a:t>How it Works</a:t>
            </a:r>
            <a:endParaRPr lang="en-US" sz="4800" dirty="0">
              <a:solidFill>
                <a:schemeClr val="tx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28800" y="1361275"/>
            <a:ext cx="40862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Potential Parking Spots are marked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Flies to the Location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Takes an Image of the Lot</a:t>
            </a:r>
          </a:p>
          <a:p>
            <a:pPr marL="342900" indent="-342900">
              <a:buAutoNum type="arabicPeriod"/>
            </a:pPr>
            <a:r>
              <a:rPr lang="en-US" dirty="0"/>
              <a:t>The Drone Identifies the Location of an Open </a:t>
            </a:r>
            <a:r>
              <a:rPr lang="en-US" dirty="0" smtClean="0"/>
              <a:t>Spot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Flies to the Open Spot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025" y="1512977"/>
            <a:ext cx="5057776" cy="3759245"/>
          </a:xfrm>
          <a:prstGeom prst="rect">
            <a:avLst/>
          </a:prstGeom>
          <a:effectLst/>
        </p:spPr>
      </p:pic>
      <p:pic>
        <p:nvPicPr>
          <p:cNvPr id="19" name="Picture 2" descr="https://lh4.googleusercontent.com/J6bQytTuxeMo8T_jf87FLVIkgWHkKJ8IIxiGOa_RXw9E0l0PZRSoPe0VIFdC9t4D9tRpTwkMmRZI47odMnVWQFUPpxyewpgTaOZTOO9a7_vvvgyMHIdn8XLt8Jn2WRPBV1I7rv0ks8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3066" y="2412674"/>
            <a:ext cx="580550" cy="580550"/>
          </a:xfrm>
          <a:prstGeom prst="rect">
            <a:avLst/>
          </a:prstGeom>
          <a:noFill/>
          <a:effectLst>
            <a:glow rad="228600">
              <a:srgbClr val="00B050">
                <a:alpha val="4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https://lh4.googleusercontent.com/J6bQytTuxeMo8T_jf87FLVIkgWHkKJ8IIxiGOa_RXw9E0l0PZRSoPe0VIFdC9t4D9tRpTwkMmRZI47odMnVWQFUPpxyewpgTaOZTOO9a7_vvvgyMHIdn8XLt8Jn2WRPBV1I7rv0ks8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3324" y="3676846"/>
            <a:ext cx="1346798" cy="1346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Straight Arrow Connector 21"/>
          <p:cNvCxnSpPr/>
          <p:nvPr/>
        </p:nvCxnSpPr>
        <p:spPr>
          <a:xfrm flipV="1">
            <a:off x="4160122" y="2800350"/>
            <a:ext cx="3892944" cy="1414499"/>
          </a:xfrm>
          <a:prstGeom prst="straightConnector1">
            <a:avLst/>
          </a:prstGeom>
          <a:ln w="28575">
            <a:solidFill>
              <a:srgbClr val="00B05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6505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714377"/>
            <a:ext cx="10018713" cy="971550"/>
          </a:xfrm>
        </p:spPr>
        <p:txBody>
          <a:bodyPr/>
          <a:lstStyle/>
          <a:p>
            <a:r>
              <a:rPr lang="en-US" u="sng" dirty="0" smtClean="0"/>
              <a:t>Why </a:t>
            </a:r>
            <a:r>
              <a:rPr lang="en-US" u="sng" dirty="0" err="1" smtClean="0"/>
              <a:t>ParkByDrone</a:t>
            </a:r>
            <a:r>
              <a:rPr lang="en-US" u="sng" dirty="0" smtClean="0"/>
              <a:t> is Pretty Cool</a:t>
            </a:r>
            <a:endParaRPr lang="en-US" u="sn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7" y="1657351"/>
            <a:ext cx="9730845" cy="576262"/>
          </a:xfrm>
        </p:spPr>
        <p:txBody>
          <a:bodyPr/>
          <a:lstStyle/>
          <a:p>
            <a:r>
              <a:rPr lang="en-US" dirty="0" smtClean="0"/>
              <a:t>Implementation</a:t>
            </a:r>
            <a:r>
              <a:rPr lang="is-IS" dirty="0" smtClean="0"/>
              <a:t>…...                               Practical Impact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2233612"/>
            <a:ext cx="4895056" cy="4224337"/>
          </a:xfrm>
        </p:spPr>
        <p:txBody>
          <a:bodyPr>
            <a:normAutofit/>
          </a:bodyPr>
          <a:lstStyle/>
          <a:p>
            <a:r>
              <a:rPr lang="en-US" dirty="0" smtClean="0"/>
              <a:t>Drone is not controlled remotely</a:t>
            </a:r>
          </a:p>
          <a:p>
            <a:endParaRPr lang="en-US" dirty="0"/>
          </a:p>
          <a:p>
            <a:r>
              <a:rPr lang="en-US" dirty="0" smtClean="0"/>
              <a:t>Object-Oriented Design keeps all image code separate from drone code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Hardware Architecture relies on popular products that communicate with each other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2250547"/>
            <a:ext cx="4895056" cy="4421716"/>
          </a:xfrm>
        </p:spPr>
        <p:txBody>
          <a:bodyPr>
            <a:normAutofit/>
          </a:bodyPr>
          <a:lstStyle/>
          <a:p>
            <a:r>
              <a:rPr lang="en-US" dirty="0" smtClean="0"/>
              <a:t>Does not require any on-site hardware</a:t>
            </a:r>
          </a:p>
          <a:p>
            <a:endParaRPr lang="en-US" dirty="0" smtClean="0"/>
          </a:p>
          <a:p>
            <a:r>
              <a:rPr lang="en-US" dirty="0" smtClean="0"/>
              <a:t>Very low overhead associated with “breaking down” and “setting back up” the system.</a:t>
            </a:r>
          </a:p>
          <a:p>
            <a:r>
              <a:rPr lang="en-US" dirty="0" smtClean="0"/>
              <a:t>Scalability is easy. Just change how drone moves, image code is unchanged.</a:t>
            </a:r>
          </a:p>
          <a:p>
            <a:endParaRPr lang="en-US" dirty="0" smtClean="0"/>
          </a:p>
          <a:p>
            <a:r>
              <a:rPr lang="en-US" dirty="0" smtClean="0"/>
              <a:t>Easy to find existing codes and methods</a:t>
            </a:r>
          </a:p>
          <a:p>
            <a:r>
              <a:rPr lang="en-US" dirty="0" smtClean="0"/>
              <a:t>Very low cost of testing because each individual product is tested independently</a:t>
            </a:r>
          </a:p>
          <a:p>
            <a:r>
              <a:rPr lang="en-US" dirty="0" smtClean="0"/>
              <a:t>Safety testing easier for same reason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637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113" y="685800"/>
            <a:ext cx="10018713" cy="657225"/>
          </a:xfrm>
        </p:spPr>
        <p:txBody>
          <a:bodyPr>
            <a:normAutofit fontScale="90000"/>
          </a:bodyPr>
          <a:lstStyle/>
          <a:p>
            <a:pPr algn="l"/>
            <a:r>
              <a:rPr lang="en-US" b="1" u="sng" dirty="0" smtClean="0"/>
              <a:t>Architecture</a:t>
            </a:r>
            <a:endParaRPr lang="en-US" b="1" u="sng" dirty="0"/>
          </a:p>
        </p:txBody>
      </p:sp>
      <p:sp>
        <p:nvSpPr>
          <p:cNvPr id="12" name="Frame 11"/>
          <p:cNvSpPr/>
          <p:nvPr/>
        </p:nvSpPr>
        <p:spPr>
          <a:xfrm>
            <a:off x="2043113" y="2005011"/>
            <a:ext cx="2871787" cy="3114675"/>
          </a:xfrm>
          <a:prstGeom prst="frame">
            <a:avLst>
              <a:gd name="adj1" fmla="val 356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43138" y="2233611"/>
            <a:ext cx="2200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Raspberry Pi</a:t>
            </a:r>
            <a:endParaRPr lang="en-US" b="1" u="sng" dirty="0"/>
          </a:p>
        </p:txBody>
      </p:sp>
      <p:pic>
        <p:nvPicPr>
          <p:cNvPr id="8208" name="Picture 16" descr="https://lh6.googleusercontent.com/z09m1wuYZ8NPwjqWsup9raxWTTobWTkk6QAliTmenrtbt6TcsouoFxv7IlTCvOYLgx3E5pXWWuFxSFyXIs-1ZGE5TWmpHISraOyfJb_v78_tFYFg6fPSX2b0Gho_TXgmOKhF4KK1zh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7437" y="2602943"/>
            <a:ext cx="2286001" cy="617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10" name="Picture 18" descr="https://lh3.googleusercontent.com/6iARiT0e1vJJfiWMhI3hbGXFnFQkDLpt7ksZxlmbwXMamMtHb7-UHW2DJgBWDVMFo7kb8YLE5csfLdFiuEbqp0MMwdRMtxoePeEl88dvsZD34a1EOnGQJIKtUzINeAJvvcwhFgosQL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160" y="3492341"/>
            <a:ext cx="2453278" cy="1366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ame 23"/>
          <p:cNvSpPr/>
          <p:nvPr/>
        </p:nvSpPr>
        <p:spPr>
          <a:xfrm>
            <a:off x="8153400" y="139422"/>
            <a:ext cx="3448050" cy="3081456"/>
          </a:xfrm>
          <a:prstGeom prst="frame">
            <a:avLst>
              <a:gd name="adj1" fmla="val 353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353425" y="344329"/>
            <a:ext cx="3375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Drone</a:t>
            </a:r>
            <a:endParaRPr lang="en-US" b="1" u="sng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3425" y="713661"/>
            <a:ext cx="2991917" cy="2246312"/>
          </a:xfrm>
          <a:prstGeom prst="rect">
            <a:avLst/>
          </a:prstGeom>
        </p:spPr>
      </p:pic>
      <p:sp>
        <p:nvSpPr>
          <p:cNvPr id="28" name="Frame 27"/>
          <p:cNvSpPr/>
          <p:nvPr/>
        </p:nvSpPr>
        <p:spPr>
          <a:xfrm>
            <a:off x="8616759" y="4175425"/>
            <a:ext cx="2047876" cy="2338389"/>
          </a:xfrm>
          <a:prstGeom prst="frame">
            <a:avLst>
              <a:gd name="adj1" fmla="val 655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816784" y="4380332"/>
            <a:ext cx="3375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GoPro</a:t>
            </a:r>
            <a:endParaRPr lang="en-US" b="1" u="sng" dirty="0"/>
          </a:p>
        </p:txBody>
      </p:sp>
      <p:pic>
        <p:nvPicPr>
          <p:cNvPr id="8212" name="Picture 20" descr="https://lh4.googleusercontent.com/wcQA6PxuA9yAhVykm0W8b6nQh_E0tR4uZ0wuSRi_RIqNfAZznLVujWJQGDnceNcw5elPKt_cSjYR2QbKSfoZIO7wohkeJNQW75Sg2RCfPFGUpayuw1KDAAMan3FePvHRU7vPUscDPa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6784" y="4749664"/>
            <a:ext cx="1519238" cy="1425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6" name="Straight Arrow Connector 45"/>
          <p:cNvCxnSpPr/>
          <p:nvPr/>
        </p:nvCxnSpPr>
        <p:spPr>
          <a:xfrm flipV="1">
            <a:off x="4847755" y="1523086"/>
            <a:ext cx="3291357" cy="1543255"/>
          </a:xfrm>
          <a:prstGeom prst="straightConnector1">
            <a:avLst/>
          </a:prstGeom>
          <a:ln w="857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 rot="20057723">
            <a:off x="4839071" y="1956213"/>
            <a:ext cx="3056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Send Coordinates</a:t>
            </a:r>
            <a:endParaRPr lang="en-US"/>
          </a:p>
        </p:txBody>
      </p:sp>
      <p:cxnSp>
        <p:nvCxnSpPr>
          <p:cNvPr id="70" name="Straight Arrow Connector 69"/>
          <p:cNvCxnSpPr>
            <a:endCxn id="28" idx="1"/>
          </p:cNvCxnSpPr>
          <p:nvPr/>
        </p:nvCxnSpPr>
        <p:spPr>
          <a:xfrm>
            <a:off x="4888472" y="4081639"/>
            <a:ext cx="3728287" cy="1262981"/>
          </a:xfrm>
          <a:prstGeom prst="straightConnector1">
            <a:avLst/>
          </a:prstGeom>
          <a:ln w="857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 rot="1180074">
            <a:off x="5783843" y="4277014"/>
            <a:ext cx="193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Request Picture</a:t>
            </a:r>
            <a:endParaRPr lang="en-US" dirty="0"/>
          </a:p>
        </p:txBody>
      </p:sp>
      <p:cxnSp>
        <p:nvCxnSpPr>
          <p:cNvPr id="79" name="Straight Arrow Connector 78"/>
          <p:cNvCxnSpPr>
            <a:stCxn id="12" idx="3"/>
          </p:cNvCxnSpPr>
          <p:nvPr/>
        </p:nvCxnSpPr>
        <p:spPr>
          <a:xfrm flipV="1">
            <a:off x="4914900" y="1998799"/>
            <a:ext cx="3238500" cy="1563550"/>
          </a:xfrm>
          <a:prstGeom prst="straightConnector1">
            <a:avLst/>
          </a:prstGeom>
          <a:ln w="85725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 rot="20057723">
            <a:off x="5297747" y="2784523"/>
            <a:ext cx="2609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Get Location</a:t>
            </a:r>
            <a:endParaRPr lang="en-US" dirty="0"/>
          </a:p>
        </p:txBody>
      </p:sp>
      <p:cxnSp>
        <p:nvCxnSpPr>
          <p:cNvPr id="87" name="Straight Arrow Connector 86"/>
          <p:cNvCxnSpPr/>
          <p:nvPr/>
        </p:nvCxnSpPr>
        <p:spPr>
          <a:xfrm>
            <a:off x="5030272" y="4444461"/>
            <a:ext cx="3728287" cy="1262981"/>
          </a:xfrm>
          <a:prstGeom prst="straightConnector1">
            <a:avLst/>
          </a:prstGeom>
          <a:ln w="85725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 rot="1180074">
            <a:off x="5686498" y="5040083"/>
            <a:ext cx="193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Get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35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482" y="6309360"/>
            <a:ext cx="10018711" cy="548640"/>
          </a:xfrm>
        </p:spPr>
        <p:txBody>
          <a:bodyPr>
            <a:noAutofit/>
          </a:bodyPr>
          <a:lstStyle/>
          <a:p>
            <a:r>
              <a:rPr lang="en-US" sz="3200" dirty="0" smtClean="0"/>
              <a:t>Image Processing</a:t>
            </a:r>
            <a:endParaRPr lang="en-US" sz="32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839" y="600075"/>
            <a:ext cx="3594652" cy="2671763"/>
          </a:xfrm>
          <a:prstGeom prst="rect">
            <a:avLst/>
          </a:prstGeom>
          <a:effectLst/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42" y="463405"/>
            <a:ext cx="3611213" cy="268407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42" y="4189144"/>
            <a:ext cx="3590740" cy="26688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846" y="3595003"/>
            <a:ext cx="3594010" cy="2671286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5477491" y="1805441"/>
            <a:ext cx="2931051" cy="394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>
            <a:off x="5707856" y="4936409"/>
            <a:ext cx="2700686" cy="289078"/>
          </a:xfrm>
          <a:prstGeom prst="rightArrow">
            <a:avLst>
              <a:gd name="adj1" fmla="val 50000"/>
              <a:gd name="adj2" fmla="val 319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>
            <a:off x="3328988" y="3271838"/>
            <a:ext cx="228600" cy="3286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969434" y="3227178"/>
            <a:ext cx="15662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Raw Image Converted </a:t>
            </a:r>
          </a:p>
          <a:p>
            <a:r>
              <a:rPr lang="en-US" dirty="0" smtClean="0"/>
              <a:t>to HSV</a:t>
            </a:r>
            <a:endParaRPr lang="en-US" dirty="0"/>
          </a:p>
        </p:txBody>
      </p:sp>
      <p:sp>
        <p:nvSpPr>
          <p:cNvPr id="30" name="Bent-Up Arrow 29"/>
          <p:cNvSpPr/>
          <p:nvPr/>
        </p:nvSpPr>
        <p:spPr>
          <a:xfrm flipH="1">
            <a:off x="7152237" y="2028825"/>
            <a:ext cx="1256304" cy="2513113"/>
          </a:xfrm>
          <a:prstGeom prst="bentUpArrow">
            <a:avLst>
              <a:gd name="adj1" fmla="val 14253"/>
              <a:gd name="adj2" fmla="val 22010"/>
              <a:gd name="adj3" fmla="val 275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5759887" y="5268558"/>
            <a:ext cx="2867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Binary mask image </a:t>
            </a:r>
          </a:p>
          <a:p>
            <a:r>
              <a:rPr lang="en-US" dirty="0" smtClean="0"/>
              <a:t>Generate from given color range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509503" y="1442799"/>
            <a:ext cx="2867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r>
              <a:rPr lang="en-US" smtClean="0"/>
              <a:t>. </a:t>
            </a:r>
            <a:r>
              <a:rPr lang="en-US" dirty="0" smtClean="0"/>
              <a:t>Mask overlaid with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968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76000"/>
                  <a:satMod val="180000"/>
                </a:schemeClr>
                <a:schemeClr val="bg2">
                  <a:tint val="80000"/>
                  <a:satMod val="120000"/>
                  <a:lumMod val="180000"/>
                </a:schemeClr>
              </a:duotone>
            </a:blip>
            <a:stretch/>
          </a:blipFill>
          <a:ln>
            <a:noFill/>
          </a:ln>
          <a:effectLst/>
        </p:spPr>
      </p:sp>
      <p:grpSp>
        <p:nvGrpSpPr>
          <p:cNvPr id="8" name="Group 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9" name="Freeform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" name="Freeform 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" name="Freeform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" name="Freeform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35" b="54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9491133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  <a:gd name="connsiteX0" fmla="*/ 9203266 w 9203266"/>
              <a:gd name="connsiteY0" fmla="*/ 16933 h 6883400"/>
              <a:gd name="connsiteX1" fmla="*/ 4783666 w 9203266"/>
              <a:gd name="connsiteY1" fmla="*/ 2573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203266"/>
              <a:gd name="connsiteY0" fmla="*/ 16933 h 6883400"/>
              <a:gd name="connsiteX1" fmla="*/ 8339666 w 9203266"/>
              <a:gd name="connsiteY1" fmla="*/ 5240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491133"/>
              <a:gd name="connsiteY0" fmla="*/ 16933 h 6883400"/>
              <a:gd name="connsiteX1" fmla="*/ 8339666 w 9491133"/>
              <a:gd name="connsiteY1" fmla="*/ 5240866 h 6883400"/>
              <a:gd name="connsiteX2" fmla="*/ 9491133 w 9491133"/>
              <a:gd name="connsiteY2" fmla="*/ 6883400 h 6883400"/>
              <a:gd name="connsiteX3" fmla="*/ 0 w 9491133"/>
              <a:gd name="connsiteY3" fmla="*/ 6883400 h 6883400"/>
              <a:gd name="connsiteX4" fmla="*/ 8466 w 9491133"/>
              <a:gd name="connsiteY4" fmla="*/ 0 h 6883400"/>
              <a:gd name="connsiteX5" fmla="*/ 9203266 w 9491133"/>
              <a:gd name="connsiteY5" fmla="*/ 16933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91133" h="6883400">
                <a:moveTo>
                  <a:pt x="9203266" y="16933"/>
                </a:moveTo>
                <a:lnTo>
                  <a:pt x="8339666" y="5240866"/>
                </a:lnTo>
                <a:lnTo>
                  <a:pt x="9491133" y="6883400"/>
                </a:lnTo>
                <a:lnTo>
                  <a:pt x="0" y="6883400"/>
                </a:lnTo>
                <a:lnTo>
                  <a:pt x="8466" y="0"/>
                </a:lnTo>
                <a:lnTo>
                  <a:pt x="9203266" y="1693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05812" y="0"/>
            <a:ext cx="2436813" cy="6858001"/>
            <a:chOff x="1320800" y="0"/>
            <a:chExt cx="2436813" cy="6858001"/>
          </a:xfrm>
        </p:grpSpPr>
        <p:sp>
          <p:nvSpPr>
            <p:cNvPr id="18" name="Freeform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0" name="Freeform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1" name="Freeform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4320"/>
            <a:ext cx="7391400" cy="67257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Problem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9" y="946893"/>
            <a:ext cx="7697789" cy="369654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Finding an open spot in a crowded parking lot is frustrating and time consuming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For certain businesses, this problem is seemingly unavoidable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Sports venues are usually downtown and have limited space for parking. Their parking lots will always be partially or completely full on game days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Airports need to have space for hundreds or even thousands of cars. If the airport is busy, travelers need to search these massive lots for an open spot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There is an obvious need to solve this problem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Respected news sources use print space on articles related solely to parking spots and how to find them. This means readers must be interested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49"/>
          <a:stretch/>
        </p:blipFill>
        <p:spPr>
          <a:xfrm>
            <a:off x="201612" y="4615656"/>
            <a:ext cx="10058400" cy="1839374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213" y="5475414"/>
            <a:ext cx="8873068" cy="1193545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87030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76000"/>
                  <a:satMod val="180000"/>
                </a:schemeClr>
                <a:schemeClr val="bg2">
                  <a:tint val="80000"/>
                  <a:satMod val="120000"/>
                  <a:lumMod val="180000"/>
                </a:schemeClr>
              </a:duotone>
            </a:blip>
            <a:stretch/>
          </a:blipFill>
          <a:ln>
            <a:noFill/>
          </a:ln>
          <a:effectLst/>
        </p:spPr>
      </p:sp>
      <p:grpSp>
        <p:nvGrpSpPr>
          <p:cNvPr id="8" name="Group 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9" name="Freeform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" name="Freeform 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" name="Freeform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" name="Freeform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35" b="54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9491133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  <a:gd name="connsiteX0" fmla="*/ 9203266 w 9203266"/>
              <a:gd name="connsiteY0" fmla="*/ 16933 h 6883400"/>
              <a:gd name="connsiteX1" fmla="*/ 4783666 w 9203266"/>
              <a:gd name="connsiteY1" fmla="*/ 2573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203266"/>
              <a:gd name="connsiteY0" fmla="*/ 16933 h 6883400"/>
              <a:gd name="connsiteX1" fmla="*/ 8339666 w 9203266"/>
              <a:gd name="connsiteY1" fmla="*/ 5240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491133"/>
              <a:gd name="connsiteY0" fmla="*/ 16933 h 6883400"/>
              <a:gd name="connsiteX1" fmla="*/ 8339666 w 9491133"/>
              <a:gd name="connsiteY1" fmla="*/ 5240866 h 6883400"/>
              <a:gd name="connsiteX2" fmla="*/ 9491133 w 9491133"/>
              <a:gd name="connsiteY2" fmla="*/ 6883400 h 6883400"/>
              <a:gd name="connsiteX3" fmla="*/ 0 w 9491133"/>
              <a:gd name="connsiteY3" fmla="*/ 6883400 h 6883400"/>
              <a:gd name="connsiteX4" fmla="*/ 8466 w 9491133"/>
              <a:gd name="connsiteY4" fmla="*/ 0 h 6883400"/>
              <a:gd name="connsiteX5" fmla="*/ 9203266 w 9491133"/>
              <a:gd name="connsiteY5" fmla="*/ 16933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91133" h="6883400">
                <a:moveTo>
                  <a:pt x="9203266" y="16933"/>
                </a:moveTo>
                <a:lnTo>
                  <a:pt x="8339666" y="5240866"/>
                </a:lnTo>
                <a:lnTo>
                  <a:pt x="9491133" y="6883400"/>
                </a:lnTo>
                <a:lnTo>
                  <a:pt x="0" y="6883400"/>
                </a:lnTo>
                <a:lnTo>
                  <a:pt x="8466" y="0"/>
                </a:lnTo>
                <a:lnTo>
                  <a:pt x="9203266" y="1693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05812" y="0"/>
            <a:ext cx="2436813" cy="6858001"/>
            <a:chOff x="1320800" y="0"/>
            <a:chExt cx="2436813" cy="6858001"/>
          </a:xfrm>
        </p:grpSpPr>
        <p:sp>
          <p:nvSpPr>
            <p:cNvPr id="18" name="Freeform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0" name="Freeform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1" name="Freeform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4320"/>
            <a:ext cx="7391400" cy="67257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Problem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9" y="946893"/>
            <a:ext cx="7391401" cy="4096595"/>
          </a:xfrm>
        </p:spPr>
        <p:txBody>
          <a:bodyPr vert="horz" lIns="91440" tIns="0" rIns="91440" bIns="45720" rtlCol="0" anchor="ctr"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 Common Solution - Install  a system which knows every possible parking space, and has hardware which keeps track of which spaces are available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Very Expensive – Buying and installing sensors costs a lost of money. Works for hospitals, malls, etc.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An Uncommon Problem – What if parking lots are not used often, but every time they are used, they are incredibly crowded.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 venue during an event (e.g. Notre Dame parking on game day)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Airport parking on Thanksgiving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Non-traditional parking such as parking in fields for festivals and other large  events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The common solution is too expensive to be a viable option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86452" y="5329238"/>
            <a:ext cx="351410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ParkByDrone</a:t>
            </a:r>
            <a:endParaRPr lang="en-US" sz="4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35025" y="5614988"/>
            <a:ext cx="41179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An Uncommon Solution</a:t>
            </a:r>
            <a:r>
              <a:rPr lang="is-IS" sz="2000" b="1" dirty="0" smtClean="0">
                <a:solidFill>
                  <a:schemeClr val="bg1"/>
                </a:solidFill>
              </a:rPr>
              <a:t>…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891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5" name="Content Placeholder 4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828186401"/>
                  </p:ext>
                </p:extLst>
              </p:nvPr>
            </p:nvGraphicFramePr>
            <p:xfrm>
              <a:off x="1" y="0"/>
              <a:ext cx="12192000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5" name="Content Placeholder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" y="0"/>
                <a:ext cx="12192000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0351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35124" y="1164929"/>
            <a:ext cx="9717084" cy="5350172"/>
          </a:xfrm>
          <a:prstGeom prst="roundRect">
            <a:avLst/>
          </a:prstGeom>
          <a:solidFill>
            <a:schemeClr val="accent1">
              <a:lumMod val="60000"/>
              <a:lumOff val="40000"/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243138" y="492356"/>
            <a:ext cx="7391400" cy="67257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 smtClean="0">
                <a:solidFill>
                  <a:schemeClr val="tx2"/>
                </a:solidFill>
              </a:rPr>
              <a:t>How it Works</a:t>
            </a:r>
            <a:endParaRPr lang="en-US" sz="4800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71725" y="1314280"/>
            <a:ext cx="52435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 Theory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2243138" y="3486536"/>
            <a:ext cx="86010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The flying field has to be prepped by laying a large blue circle down somewhere. 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location of the flying-field is preprogrammed into the drone. The drone is activated directly via keyboard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takes off, flies above the flying field, and takes a picture</a:t>
            </a:r>
          </a:p>
          <a:p>
            <a:pPr marL="342900" indent="-342900">
              <a:buAutoNum type="arabicPeriod"/>
            </a:pPr>
            <a:r>
              <a:rPr lang="en-US" dirty="0" smtClean="0"/>
              <a:t>This picture is processed, and the location of the blue circle in the image is identified. The pixel address of the center of this “open spot” is returned.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uses it’s current location and the pixel address to calculate where to fly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flies to this location, hovers for a short period of time, then returns to base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43139" y="3306386"/>
            <a:ext cx="52435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 Practice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2243138" y="1746116"/>
            <a:ext cx="75866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Potential Parking Spots are marked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Flies to the Location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Take an Image of the Lot</a:t>
            </a:r>
          </a:p>
          <a:p>
            <a:pPr marL="342900" indent="-342900">
              <a:buAutoNum type="arabicPeriod"/>
            </a:pPr>
            <a:r>
              <a:rPr lang="en-US" dirty="0"/>
              <a:t>The Drone Identifies the Location of an Open </a:t>
            </a:r>
            <a:r>
              <a:rPr lang="en-US" dirty="0" smtClean="0"/>
              <a:t>Spot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flies to the Open Spot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066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35124" y="1164928"/>
            <a:ext cx="9717084" cy="4351369"/>
          </a:xfrm>
          <a:prstGeom prst="roundRect">
            <a:avLst/>
          </a:prstGeom>
          <a:solidFill>
            <a:schemeClr val="accent1">
              <a:lumMod val="60000"/>
              <a:lumOff val="40000"/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5516297"/>
            <a:ext cx="10018711" cy="566738"/>
          </a:xfrm>
        </p:spPr>
        <p:txBody>
          <a:bodyPr/>
          <a:lstStyle/>
          <a:p>
            <a:r>
              <a:rPr lang="en-US" dirty="0" smtClean="0"/>
              <a:t>Potential Parking </a:t>
            </a:r>
            <a:r>
              <a:rPr lang="en-US" dirty="0"/>
              <a:t>S</a:t>
            </a:r>
            <a:r>
              <a:rPr lang="en-US" dirty="0" smtClean="0"/>
              <a:t>pots are Marked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6081976"/>
            <a:ext cx="10018711" cy="493712"/>
          </a:xfrm>
        </p:spPr>
        <p:txBody>
          <a:bodyPr/>
          <a:lstStyle/>
          <a:p>
            <a:r>
              <a:rPr lang="en-US" dirty="0" smtClean="0"/>
              <a:t>Can either be a permanent painted shape, or a cheap piece of plastic that is laid down. Either way, very inexpensive. 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243138" y="492356"/>
            <a:ext cx="7391400" cy="67257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 smtClean="0">
                <a:solidFill>
                  <a:schemeClr val="tx2"/>
                </a:solidFill>
              </a:rPr>
              <a:t>How it Works</a:t>
            </a:r>
            <a:endParaRPr lang="en-US" sz="4800" dirty="0">
              <a:solidFill>
                <a:schemeClr val="tx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221" y="1355587"/>
            <a:ext cx="5362580" cy="3985794"/>
          </a:xfrm>
          <a:prstGeom prst="rect">
            <a:avLst/>
          </a:prstGeom>
          <a:effectLst/>
        </p:spPr>
      </p:pic>
      <p:sp>
        <p:nvSpPr>
          <p:cNvPr id="5" name="TextBox 4"/>
          <p:cNvSpPr txBox="1"/>
          <p:nvPr/>
        </p:nvSpPr>
        <p:spPr>
          <a:xfrm>
            <a:off x="1858964" y="3254120"/>
            <a:ext cx="4186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Three potential spots “marked” here</a:t>
            </a:r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2784825">
            <a:off x="7580548" y="3007588"/>
            <a:ext cx="622000" cy="26040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rzf</a:t>
            </a:r>
            <a:endParaRPr lang="en-US" dirty="0"/>
          </a:p>
        </p:txBody>
      </p:sp>
      <p:sp>
        <p:nvSpPr>
          <p:cNvPr id="14" name="Right Arrow 13"/>
          <p:cNvSpPr/>
          <p:nvPr/>
        </p:nvSpPr>
        <p:spPr>
          <a:xfrm rot="2784825">
            <a:off x="8966811" y="2377360"/>
            <a:ext cx="622000" cy="26040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rzf</a:t>
            </a:r>
            <a:endParaRPr lang="en-US" dirty="0"/>
          </a:p>
        </p:txBody>
      </p:sp>
      <p:sp>
        <p:nvSpPr>
          <p:cNvPr id="15" name="Right Arrow 14"/>
          <p:cNvSpPr/>
          <p:nvPr/>
        </p:nvSpPr>
        <p:spPr>
          <a:xfrm rot="2784825">
            <a:off x="6115886" y="3007433"/>
            <a:ext cx="622000" cy="260403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rzf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828800" y="1361275"/>
            <a:ext cx="4000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Potential Parking Spots are marked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Flies to the Location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364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35124" y="1164928"/>
            <a:ext cx="9717084" cy="4351369"/>
          </a:xfrm>
          <a:prstGeom prst="roundRect">
            <a:avLst/>
          </a:prstGeom>
          <a:solidFill>
            <a:schemeClr val="accent1">
              <a:lumMod val="60000"/>
              <a:lumOff val="40000"/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5516297"/>
            <a:ext cx="10527067" cy="566738"/>
          </a:xfrm>
        </p:spPr>
        <p:txBody>
          <a:bodyPr>
            <a:normAutofit/>
          </a:bodyPr>
          <a:lstStyle/>
          <a:p>
            <a:r>
              <a:rPr lang="en-US" dirty="0" smtClean="0"/>
              <a:t>The Drone Flies to the Location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6081976"/>
            <a:ext cx="10018711" cy="493712"/>
          </a:xfrm>
        </p:spPr>
        <p:txBody>
          <a:bodyPr/>
          <a:lstStyle/>
          <a:p>
            <a:r>
              <a:rPr lang="en-US" dirty="0" smtClean="0"/>
              <a:t>Can either be a permanent painted shape, or a cheap piece of plastic that is laid down. Either way, very inexpensive. 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243138" y="492356"/>
            <a:ext cx="7391400" cy="67257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 smtClean="0">
                <a:solidFill>
                  <a:schemeClr val="tx2"/>
                </a:solidFill>
              </a:rPr>
              <a:t>How it Works</a:t>
            </a:r>
            <a:endParaRPr lang="en-US" sz="4800" dirty="0">
              <a:solidFill>
                <a:schemeClr val="tx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28800" y="1361275"/>
            <a:ext cx="4000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Potential Parking Spots are marked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Flies to the Location</a:t>
            </a:r>
            <a:endParaRPr lang="en-US" dirty="0"/>
          </a:p>
        </p:txBody>
      </p:sp>
      <p:sp>
        <p:nvSpPr>
          <p:cNvPr id="10" name="Parallelogram 9"/>
          <p:cNvSpPr/>
          <p:nvPr/>
        </p:nvSpPr>
        <p:spPr>
          <a:xfrm>
            <a:off x="4188177" y="4357511"/>
            <a:ext cx="5734756" cy="862669"/>
          </a:xfrm>
          <a:prstGeom prst="parallelogram">
            <a:avLst>
              <a:gd name="adj" fmla="val 197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211593" y="3859042"/>
            <a:ext cx="199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Property Area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 rot="2784825">
            <a:off x="4194336" y="4390455"/>
            <a:ext cx="800917" cy="298312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rzf</a:t>
            </a:r>
            <a:endParaRPr lang="en-US" dirty="0"/>
          </a:p>
        </p:txBody>
      </p:sp>
      <p:sp>
        <p:nvSpPr>
          <p:cNvPr id="17" name="Parallelogram 16"/>
          <p:cNvSpPr>
            <a:spLocks noChangeAspect="1"/>
          </p:cNvSpPr>
          <p:nvPr/>
        </p:nvSpPr>
        <p:spPr>
          <a:xfrm>
            <a:off x="7762257" y="4412035"/>
            <a:ext cx="1738931" cy="261584"/>
          </a:xfrm>
          <a:prstGeom prst="parallelogram">
            <a:avLst>
              <a:gd name="adj" fmla="val 197000"/>
            </a:avLst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787491" y="3460646"/>
            <a:ext cx="2737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Destination: </a:t>
            </a:r>
            <a:r>
              <a:rPr lang="en-US" dirty="0" smtClean="0"/>
              <a:t>Parking Lot</a:t>
            </a:r>
            <a:endParaRPr lang="en-US" dirty="0"/>
          </a:p>
        </p:txBody>
      </p:sp>
      <p:sp>
        <p:nvSpPr>
          <p:cNvPr id="19" name="Right Arrow 18"/>
          <p:cNvSpPr/>
          <p:nvPr/>
        </p:nvSpPr>
        <p:spPr>
          <a:xfrm rot="7580663">
            <a:off x="8601061" y="3943581"/>
            <a:ext cx="656861" cy="25607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rzf</a:t>
            </a:r>
            <a:endParaRPr lang="en-US" dirty="0"/>
          </a:p>
        </p:txBody>
      </p:sp>
      <p:pic>
        <p:nvPicPr>
          <p:cNvPr id="1026" name="Picture 2" descr="https://lh4.googleusercontent.com/J6bQytTuxeMo8T_jf87FLVIkgWHkKJ8IIxiGOa_RXw9E0l0PZRSoPe0VIFdC9t4D9tRpTwkMmRZI47odMnVWQFUPpxyewpgTaOZTOO9a7_vvvgyMHIdn8XLt8Jn2WRPBV1I7rv0ks8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5734" y="2851247"/>
            <a:ext cx="580550" cy="58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1828800" y="2179279"/>
            <a:ext cx="983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Drone</a:t>
            </a:r>
            <a:endParaRPr lang="en-US" u="sng" dirty="0"/>
          </a:p>
        </p:txBody>
      </p:sp>
      <p:pic>
        <p:nvPicPr>
          <p:cNvPr id="24" name="Picture 2" descr="https://lh4.googleusercontent.com/J6bQytTuxeMo8T_jf87FLVIkgWHkKJ8IIxiGOa_RXw9E0l0PZRSoPe0VIFdC9t4D9tRpTwkMmRZI47odMnVWQFUPpxyewpgTaOZTOO9a7_vvvgyMHIdn8XLt8Jn2WRPBV1I7rv0ks8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4795" y="2313243"/>
            <a:ext cx="1346798" cy="1346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Arrow Connector 20"/>
          <p:cNvCxnSpPr>
            <a:endCxn id="1026" idx="1"/>
          </p:cNvCxnSpPr>
          <p:nvPr/>
        </p:nvCxnSpPr>
        <p:spPr>
          <a:xfrm>
            <a:off x="3211593" y="2851246"/>
            <a:ext cx="5184141" cy="290276"/>
          </a:xfrm>
          <a:prstGeom prst="straightConnector1">
            <a:avLst/>
          </a:prstGeom>
          <a:ln w="28575">
            <a:solidFill>
              <a:srgbClr val="00B05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750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35124" y="1164928"/>
            <a:ext cx="9717084" cy="4351369"/>
          </a:xfrm>
          <a:prstGeom prst="roundRect">
            <a:avLst/>
          </a:prstGeom>
          <a:solidFill>
            <a:schemeClr val="accent1">
              <a:lumMod val="60000"/>
              <a:lumOff val="40000"/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0460">
            <a:off x="5854190" y="3625366"/>
            <a:ext cx="1060070" cy="787908"/>
          </a:xfrm>
          <a:prstGeom prst="rect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isometricOffAxis2Top"/>
            <a:lightRig rig="threePt" dir="t">
              <a:rot lat="0" lon="0" rev="0"/>
            </a:lightRig>
          </a:scene3d>
          <a:sp3d extrusionH="38100" prstMaterial="clear">
            <a:bevelT w="260350" h="0" prst="softRound"/>
            <a:bevelB w="0" h="0" prst="softRound"/>
          </a:sp3d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5516297"/>
            <a:ext cx="10527067" cy="566738"/>
          </a:xfrm>
        </p:spPr>
        <p:txBody>
          <a:bodyPr>
            <a:normAutofit/>
          </a:bodyPr>
          <a:lstStyle/>
          <a:p>
            <a:r>
              <a:rPr lang="en-US" dirty="0" smtClean="0"/>
              <a:t>The Drone Takes an Image of the Lot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6081976"/>
            <a:ext cx="10018711" cy="49371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243138" y="492356"/>
            <a:ext cx="7391400" cy="67257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 smtClean="0">
                <a:solidFill>
                  <a:schemeClr val="tx2"/>
                </a:solidFill>
              </a:rPr>
              <a:t>How it Works</a:t>
            </a:r>
            <a:endParaRPr lang="en-US" sz="4800" dirty="0">
              <a:solidFill>
                <a:schemeClr val="tx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28800" y="1361275"/>
            <a:ext cx="4000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Potential Parking Spots are marked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Flies to the Location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Take an Image of the Lot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10" name="Parallelogram 9"/>
          <p:cNvSpPr/>
          <p:nvPr/>
        </p:nvSpPr>
        <p:spPr>
          <a:xfrm>
            <a:off x="2002190" y="4316958"/>
            <a:ext cx="5734756" cy="862669"/>
          </a:xfrm>
          <a:prstGeom prst="parallelogram">
            <a:avLst>
              <a:gd name="adj" fmla="val 197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/>
          <p:cNvSpPr>
            <a:spLocks noChangeAspect="1"/>
          </p:cNvSpPr>
          <p:nvPr/>
        </p:nvSpPr>
        <p:spPr>
          <a:xfrm>
            <a:off x="5234366" y="4371482"/>
            <a:ext cx="2080835" cy="313016"/>
          </a:xfrm>
          <a:prstGeom prst="parallelogram">
            <a:avLst>
              <a:gd name="adj" fmla="val 197000"/>
            </a:avLst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lh4.googleusercontent.com/J6bQytTuxeMo8T_jf87FLVIkgWHkKJ8IIxiGOa_RXw9E0l0PZRSoPe0VIFdC9t4D9tRpTwkMmRZI47odMnVWQFUPpxyewpgTaOZTOO9a7_vvvgyMHIdn8XLt8Jn2WRPBV1I7rv0ks8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747" y="2810694"/>
            <a:ext cx="580550" cy="58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5394214" y="3234176"/>
            <a:ext cx="1105808" cy="1398890"/>
          </a:xfrm>
          <a:prstGeom prst="line">
            <a:avLst/>
          </a:prstGeom>
          <a:ln w="22225">
            <a:solidFill>
              <a:srgbClr val="FFFF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5925041" y="3256752"/>
            <a:ext cx="574981" cy="1114730"/>
          </a:xfrm>
          <a:prstGeom prst="line">
            <a:avLst/>
          </a:prstGeom>
          <a:ln w="22225">
            <a:solidFill>
              <a:srgbClr val="FFF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511202" y="3256752"/>
            <a:ext cx="278088" cy="1376314"/>
          </a:xfrm>
          <a:prstGeom prst="line">
            <a:avLst/>
          </a:prstGeom>
          <a:ln w="22225">
            <a:solidFill>
              <a:srgbClr val="FFFF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500022" y="3256752"/>
            <a:ext cx="737175" cy="1114730"/>
          </a:xfrm>
          <a:prstGeom prst="line">
            <a:avLst/>
          </a:prstGeom>
          <a:ln w="22225">
            <a:solidFill>
              <a:srgbClr val="FFFF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7075003" y="3082604"/>
            <a:ext cx="1283714" cy="862305"/>
          </a:xfrm>
          <a:prstGeom prst="straightConnector1">
            <a:avLst/>
          </a:prstGeom>
          <a:ln w="857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523" y="1529581"/>
            <a:ext cx="2783734" cy="20690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6" name="TextBox 45"/>
          <p:cNvSpPr txBox="1"/>
          <p:nvPr/>
        </p:nvSpPr>
        <p:spPr>
          <a:xfrm>
            <a:off x="2215451" y="2896455"/>
            <a:ext cx="35842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Image is taken with a GoPro camera, and passed to the drone via </a:t>
            </a:r>
            <a:r>
              <a:rPr lang="en-US" smtClean="0"/>
              <a:t>a wireless signal from the GoPro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63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635124" y="1164928"/>
            <a:ext cx="9717084" cy="4351369"/>
          </a:xfrm>
          <a:prstGeom prst="roundRect">
            <a:avLst/>
          </a:prstGeom>
          <a:solidFill>
            <a:schemeClr val="accent1">
              <a:lumMod val="60000"/>
              <a:lumOff val="40000"/>
              <a:alpha val="8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5516297"/>
            <a:ext cx="10018711" cy="566738"/>
          </a:xfrm>
        </p:spPr>
        <p:txBody>
          <a:bodyPr/>
          <a:lstStyle/>
          <a:p>
            <a:r>
              <a:rPr lang="en-US" dirty="0" smtClean="0"/>
              <a:t>The Drone Identifies the Location of an Open Spot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43138" y="6081976"/>
            <a:ext cx="9259884" cy="49371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Drone first processes the image, then finds the blue circle in the result, then uses the location of the circle to calculate actual coordinates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243138" y="492356"/>
            <a:ext cx="7391400" cy="67257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4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dirty="0" smtClean="0">
                <a:solidFill>
                  <a:schemeClr val="tx2"/>
                </a:solidFill>
              </a:rPr>
              <a:t>How it Works</a:t>
            </a:r>
            <a:endParaRPr lang="en-US" sz="4800" dirty="0">
              <a:solidFill>
                <a:schemeClr val="tx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494" y="2769936"/>
            <a:ext cx="3306636" cy="2457692"/>
          </a:xfrm>
          <a:prstGeom prst="rect">
            <a:avLst/>
          </a:prstGeom>
          <a:effectLst/>
        </p:spPr>
      </p:pic>
      <p:sp>
        <p:nvSpPr>
          <p:cNvPr id="11" name="Parallelogram 10"/>
          <p:cNvSpPr/>
          <p:nvPr/>
        </p:nvSpPr>
        <p:spPr>
          <a:xfrm>
            <a:off x="6375664" y="4537604"/>
            <a:ext cx="4450821" cy="526505"/>
          </a:xfrm>
          <a:prstGeom prst="parallelogram">
            <a:avLst>
              <a:gd name="adj" fmla="val 197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arallelogram 12"/>
          <p:cNvSpPr>
            <a:spLocks noChangeAspect="1"/>
          </p:cNvSpPr>
          <p:nvPr/>
        </p:nvSpPr>
        <p:spPr>
          <a:xfrm>
            <a:off x="7772258" y="4592127"/>
            <a:ext cx="2632483" cy="395999"/>
          </a:xfrm>
          <a:prstGeom prst="parallelogram">
            <a:avLst>
              <a:gd name="adj" fmla="val 197000"/>
            </a:avLst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 descr="https://lh4.googleusercontent.com/J6bQytTuxeMo8T_jf87FLVIkgWHkKJ8IIxiGOa_RXw9E0l0PZRSoPe0VIFdC9t4D9tRpTwkMmRZI47odMnVWQFUPpxyewpgTaOZTOO9a7_vvvgyMHIdn8XLt8Jn2WRPBV1I7rv0ks8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972" y="2111031"/>
            <a:ext cx="450573" cy="450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ame 2"/>
          <p:cNvSpPr/>
          <p:nvPr/>
        </p:nvSpPr>
        <p:spPr>
          <a:xfrm>
            <a:off x="3749040" y="3886200"/>
            <a:ext cx="400050" cy="357987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4149090" y="2481267"/>
            <a:ext cx="4744562" cy="1442491"/>
          </a:xfrm>
          <a:prstGeom prst="straightConnector1">
            <a:avLst/>
          </a:prstGeom>
          <a:ln w="28575">
            <a:solidFill>
              <a:srgbClr val="FF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828799" y="1361275"/>
            <a:ext cx="75866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Potential Parking Spots are marked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Flies to the Location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Drone Take an Image of the Lot</a:t>
            </a:r>
          </a:p>
          <a:p>
            <a:pPr marL="342900" indent="-342900">
              <a:buAutoNum type="arabicPeriod"/>
            </a:pPr>
            <a:r>
              <a:rPr lang="en-US" dirty="0"/>
              <a:t>The Drone Identifies the Location of an Open Spot</a:t>
            </a:r>
          </a:p>
        </p:txBody>
      </p:sp>
      <p:sp>
        <p:nvSpPr>
          <p:cNvPr id="25" name="Parallelogram 24"/>
          <p:cNvSpPr>
            <a:spLocks noChangeAspect="1"/>
          </p:cNvSpPr>
          <p:nvPr/>
        </p:nvSpPr>
        <p:spPr>
          <a:xfrm>
            <a:off x="8778240" y="4754880"/>
            <a:ext cx="548640" cy="82531"/>
          </a:xfrm>
          <a:prstGeom prst="parallelogram">
            <a:avLst>
              <a:gd name="adj" fmla="val 197000"/>
            </a:avLst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9044466" y="2561604"/>
            <a:ext cx="68213" cy="2193276"/>
          </a:xfrm>
          <a:prstGeom prst="straightConnector1">
            <a:avLst/>
          </a:prstGeom>
          <a:ln w="28575">
            <a:solidFill>
              <a:srgbClr val="00B05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rot="20571069">
            <a:off x="5507960" y="2508396"/>
            <a:ext cx="4394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1. Get Location in the Image (</a:t>
            </a:r>
            <a:r>
              <a:rPr lang="en-US" sz="1400" b="1" dirty="0" err="1" smtClean="0"/>
              <a:t>pixel,pixel</a:t>
            </a:r>
            <a:r>
              <a:rPr lang="en-US" sz="1400" b="1" dirty="0" smtClean="0"/>
              <a:t>)</a:t>
            </a:r>
            <a:endParaRPr lang="en-US" sz="14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9166596" y="3174386"/>
            <a:ext cx="1658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2. Calculate Actual Location (</a:t>
            </a:r>
            <a:r>
              <a:rPr lang="en-US" sz="1400" b="1" dirty="0" err="1" smtClean="0"/>
              <a:t>Lat,Lon</a:t>
            </a:r>
            <a:r>
              <a:rPr lang="en-US" sz="1400" b="1" dirty="0"/>
              <a:t>)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983839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webextensions/webextension1.xml><?xml version="1.0" encoding="utf-8"?>
<we:webextension xmlns:we="http://schemas.microsoft.com/office/webextensions/webextension/2010/11" id="{D15B99A0-8AC5-D044-ACC9-60528CFE7C8A}">
  <we:reference id="wa104295828" version="1.6.0.0" store="en-US" storeType="OMEX"/>
  <we:alternateReferences>
    <we:reference id="WA104295828" version="1.6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parkbydrone-020a79.webflow.io/&quot;,&quot;values&quot;:{},&quot;data&quot;:{&quot;uri&quot;:&quot;parkbydrone-020a79.webflow.io/&quot;},&quot;secure&quot;:false}],&quot;name&quot;:&quot;parkbydrone-020a79.webflow.io/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399</TotalTime>
  <Words>847</Words>
  <Application>Microsoft Macintosh PowerPoint</Application>
  <PresentationFormat>Widescreen</PresentationFormat>
  <Paragraphs>108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Corbel</vt:lpstr>
      <vt:lpstr>Arial</vt:lpstr>
      <vt:lpstr>Parallax</vt:lpstr>
      <vt:lpstr>ParkByDrone</vt:lpstr>
      <vt:lpstr>Problem</vt:lpstr>
      <vt:lpstr>Problem</vt:lpstr>
      <vt:lpstr>PowerPoint Presentation</vt:lpstr>
      <vt:lpstr>PowerPoint Presentation</vt:lpstr>
      <vt:lpstr>Potential Parking Spots are Marked</vt:lpstr>
      <vt:lpstr>The Drone Flies to the Location</vt:lpstr>
      <vt:lpstr>The Drone Takes an Image of the Lot</vt:lpstr>
      <vt:lpstr>The Drone Identifies the Location of an Open Spot</vt:lpstr>
      <vt:lpstr>The Drone Flies to an Open Spot</vt:lpstr>
      <vt:lpstr>Why ParkByDrone is Pretty Cool</vt:lpstr>
      <vt:lpstr>Architecture</vt:lpstr>
      <vt:lpstr>Image Processing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ParkByDrone</dc:title>
  <dc:creator>Owen Eoin Phelan</dc:creator>
  <cp:lastModifiedBy>Owen Eoin Phelan</cp:lastModifiedBy>
  <cp:revision>30</cp:revision>
  <dcterms:created xsi:type="dcterms:W3CDTF">2016-12-06T09:04:12Z</dcterms:created>
  <dcterms:modified xsi:type="dcterms:W3CDTF">2016-12-06T15:43:49Z</dcterms:modified>
</cp:coreProperties>
</file>

<file path=docProps/thumbnail.jpeg>
</file>